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097E35-75E0-4157-A652-F67B02154D43}" v="11" dt="2019-08-14T02:09:33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320F-1648-4101-8430-EC83F6711140}" type="datetimeFigureOut">
              <a:rPr lang="pt-BR" smtClean="0"/>
              <a:t>13/08/2019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D57D2-80F9-4A01-AECC-48F5AA48A7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4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Década de 1940: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tornar-se nacionalista sem ser atraído para a órbita de VL?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abandonar o dodecafonismo em favor do nacionalismo nesse cenário?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é disso que quero falar; de algumas das soluções do GP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materiais brasileiros não explorados - RECIFE e interior de SP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formas mais "modernas" de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*tratar*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material nacional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curiosamente, técnicas mais tradicionais servem de *base*: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período já de refluxo das vanguardas do início do século ("retorno à ordem")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lógica e coerência formal importam 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elemento nacional tendia a ser visto como incongruente e/ou insuficiente para as demandas formais da música de concerto 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GP diz que a transposição do material popular é um problema ainda maior que o dodecafônico (carta a CL 1951)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D57D2-80F9-4A01-AECC-48F5AA48A77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62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Harmonia Acústica tem papel fundamental aqui como técnica "neutra"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Suíte para quarteto ou orquestra de cordas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de suas primeiras peças nacionalistas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- 1949: "Compus no Recife, experimentando as danças nacionais. Não é composição dodecafônica, pelo contrário empreguei certas constâncias da harmonia popular brasileira." (GUERRA-PEIXE, 1949)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não sabemos bem o que seriam "constâncias da harmonia popular brasileira"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polimodalidade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terças paralelas não-diatônicas (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grave) -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sib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vlc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 natural*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nas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não há conflito de modo entre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melodia, mas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melodia sugere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 centro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harmonia sugere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glissando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lá-si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(cadência subtônica-tônica, Si mixo)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forma uma quinta aberta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mi-si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vln2 - centro em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melodia cadencia ali, mas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vln2 desenha (grave-&gt;agudo, começando na 4a colcheia do compasso 2):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fá#-si (4J, centro: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mi-si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(5J, centro: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mi-lá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(4J, centro: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*Lá*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mi-si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(5J, centro: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coincidiria com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apesar da cadência melódica sugerir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vai para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*Sol*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ré#.fá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#-si (arpejo de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volta para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como se vê, são dois planos tonalmente paralelos, os violinos e 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D57D2-80F9-4A01-AECC-48F5AA48A77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63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Pedinte -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da Suíte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 2 - Nordestina, para piano (1954)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![Figura 2: partitura dos compassos 3-7 do Pedinte da Suíte para piano n. 2, de Guerra-Peixe](</a:t>
            </a:r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media/image2.jpeg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"Figura 2: compassos 3-7 do Pedinte da Suíte para piano n. 2")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Recursos mais sutis, mas o mesmo procedimento de sobrepor modos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compassos 1-2 (da figura, 3-4 da peça):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Ostinado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*Sol mixo*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.), quintas justas e depois graus conjuntos e a sétima percussiva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sib-lá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m.d.: motivo principal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*ré-dó#-si-lá-sol*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Sol lídio com proeminência do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*dó#*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(síncope)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harmonizado em tríades paralelas com Ré lídio (fá#, sol# etc.)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depois transpõe para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*Dó lídio*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fá natural,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*Sol mixo*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depois tudo é transposto sucessivamente para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*Fá*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Mib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passando de lídio para dórico, e, por fim, 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*Mi*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Questões: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Por que Guerra-Peixe opta por esses recursos ao produzir música de caráter brasileiro?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Tenta "diluir" o excessivamente característico do modo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transposição abrupta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complexifica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"cromatiza" sem soar cromático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Esses procedimentos na tradição de concerto do XX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Bartók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(apud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Antokoletz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1992: 94), que entendia de folclore, vê coisas muito parecidas no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Pribaoutki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parte vocal: motivos curtos que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Strav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imita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folc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russo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separadamente os motivos são tonais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são acompanhados por fragmentos mais ou menos atonais, que guardam algo dos motivos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D57D2-80F9-4A01-AECC-48F5AA48A77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17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Milhaud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(1982: 173-188), que foi o principal teórico do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politonalismo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diatonismo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/cromatismo =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politonalismo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/atonalismo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politonalidade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 continuidade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diatonismo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tradição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Milhaud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 indícios dela em compositores anteriores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assim como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Webern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vê do dodecafonismo no passado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 seguida M fala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politonalismo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seus contemporâneos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Técnicas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politonais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**Contraponto de acordes**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similar ao do Pedinte, entre as duas mãos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Politonalidade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contrapontística**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 vez de sobrepor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**acordes ou encadeamentos**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**melodias**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tons diferentes são tocadas simultaneamente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Duas formas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politonalismo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P. CONTRAPONTÍSTICO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visa à criação de planos simultâneos ou que se alternam rapidamente, cada um deles em uma tonalidade diferente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P. HARMÔNICO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empilha acordes ou escalas para gerar estruturas harmonicamente mais complexas MAS que tenderiam a ser ouvidas como entidades em si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 São tipos ideais, claro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Tudo isso poderia levar, no limite, a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**resultado atonal**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politonalismo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essencialmente diatônico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os materiais que lhe servem de base (melodias e harmonias) são essencialmente diatônicos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atonalidade é cromático, se baseia no acorde de sétima da dominante e todos os acordes são potencialmente uma forma deste, levando a um movimento constante entre tonalidades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PORTANTO, para M, o caráter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atonal de uma obra é determinado pela melodia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e as necessidades orgânicas dela, que devem ser ouvidas e atendidas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importância da ideia de coerência entre material e meios de escrita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é o problema da transposição da música brasileira para a erudita de que GP falava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Essas técnicas permitem criar complexidade sem descaracterizar os materiais que servem de base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Maracatu é paradigmático: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efeito quase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tímbrico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ostinato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para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complexificar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dar um som contemporâneo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linhas paralelas (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vlc+vla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vlns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são planos paralelos, logo contraponto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O Pedinte mostra a complexificação da textura e do conteúdo harmônico, bem como a existência de planos distintos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- mas permite ver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diluição do elemento característico (**IMPORTANTE**)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D57D2-80F9-4A01-AECC-48F5AA48A77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86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Em termos mais gerais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vemos que a opção de GP pelo nacionalismo e a pesquisa folclórica não significou trocar a tradição de concerto por outra tradição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podemos ver como ele tentou juntar as duas coisas: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usou técnicas contemporâneas da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concerto para trabalhar os materiais de outra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fez essa outra tradição funcionar pela lógica da primeira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sem perder sua lógica própria, no entanto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é uma linha tênue sobre a qual andar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politonalidade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parece ter sido um dos mecanismos encontrados para isso em sua bagagem técnica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mas mesmo isso iria mudar conforme a coisa caminhou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essas duas peças são iniciais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exemplo interessante é o Quarteto 2, já posterior, 1958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que não vamos tratar aqui</a:t>
            </a:r>
          </a:p>
          <a:p>
            <a:b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D57D2-80F9-4A01-AECC-48F5AA48A77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08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01EF8-DEDC-4C20-9DAD-B0BFFDC3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1191422"/>
            <a:ext cx="8991600" cy="2477241"/>
          </a:xfrm>
        </p:spPr>
        <p:txBody>
          <a:bodyPr>
            <a:normAutofit/>
          </a:bodyPr>
          <a:lstStyle/>
          <a:p>
            <a:r>
              <a:rPr lang="pt-BR" b="1" dirty="0"/>
              <a:t>Coerência, modernismo</a:t>
            </a:r>
            <a:br>
              <a:rPr lang="pt-BR" b="1" dirty="0"/>
            </a:br>
            <a:r>
              <a:rPr lang="pt-BR" b="1" dirty="0"/>
              <a:t>e nacionalismo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651B30-2B45-4EEE-B366-41432617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319" y="4164007"/>
            <a:ext cx="8073359" cy="785065"/>
          </a:xfrm>
        </p:spPr>
        <p:txBody>
          <a:bodyPr>
            <a:noAutofit/>
          </a:bodyPr>
          <a:lstStyle/>
          <a:p>
            <a:r>
              <a:rPr lang="pt-BR" sz="4000" b="1" dirty="0"/>
              <a:t>O </a:t>
            </a:r>
            <a:r>
              <a:rPr lang="pt-BR" sz="4000" b="1" dirty="0" err="1"/>
              <a:t>politonalismo</a:t>
            </a:r>
            <a:r>
              <a:rPr lang="pt-BR" sz="4000" b="1" dirty="0"/>
              <a:t> de Guerra-Peixe</a:t>
            </a:r>
            <a:endParaRPr lang="pt-BR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6C0B7-D129-40D1-A3E3-6EB7387B6AF0}"/>
              </a:ext>
            </a:extLst>
          </p:cNvPr>
          <p:cNvSpPr txBox="1"/>
          <p:nvPr/>
        </p:nvSpPr>
        <p:spPr>
          <a:xfrm rot="10800000" flipV="1">
            <a:off x="2545391" y="5666578"/>
            <a:ext cx="710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Frederico Barros</a:t>
            </a:r>
          </a:p>
          <a:p>
            <a:pPr algn="ctr"/>
            <a:r>
              <a:rPr lang="pt-BR" sz="2400" dirty="0"/>
              <a:t>EM-UFRJ</a:t>
            </a:r>
          </a:p>
        </p:txBody>
      </p:sp>
    </p:spTree>
    <p:extLst>
      <p:ext uri="{BB962C8B-B14F-4D97-AF65-F5344CB8AC3E}">
        <p14:creationId xmlns:p14="http://schemas.microsoft.com/office/powerpoint/2010/main" val="300658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foto, interior, preto&#10;&#10;Descrição gerada automaticamente">
            <a:extLst>
              <a:ext uri="{FF2B5EF4-FFF2-40B4-BE49-F238E27FC236}">
                <a16:creationId xmlns:a16="http://schemas.microsoft.com/office/drawing/2014/main" id="{13884642-A73D-4960-8D6A-FFB2D7F18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6" r="-2" b="25455"/>
          <a:stretch/>
        </p:blipFill>
        <p:spPr>
          <a:xfrm>
            <a:off x="1" y="2907830"/>
            <a:ext cx="4379278" cy="39468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D5EE79-EF92-4409-AAA1-DF3B03B0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-1"/>
            <a:ext cx="465734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D68844-55CC-4371-A617-117C6DE3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42" y="1290025"/>
            <a:ext cx="329251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200"/>
              <a:t>Dodecafonismo e progressismo</a:t>
            </a:r>
          </a:p>
        </p:txBody>
      </p:sp>
      <p:pic>
        <p:nvPicPr>
          <p:cNvPr id="15" name="Imagem 14" descr="Uma imagem contendo parede, pessoa, sentado, antigo&#10;&#10;Descrição gerada automaticamente">
            <a:extLst>
              <a:ext uri="{FF2B5EF4-FFF2-40B4-BE49-F238E27FC236}">
                <a16:creationId xmlns:a16="http://schemas.microsoft.com/office/drawing/2014/main" id="{CCC7C0F8-C328-4FA7-94C4-D2CA13759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557"/>
          <a:stretch/>
        </p:blipFill>
        <p:spPr>
          <a:xfrm>
            <a:off x="20" y="10"/>
            <a:ext cx="2109186" cy="2749445"/>
          </a:xfrm>
          <a:prstGeom prst="rect">
            <a:avLst/>
          </a:prstGeom>
        </p:spPr>
      </p:pic>
      <p:pic>
        <p:nvPicPr>
          <p:cNvPr id="18" name="Imagem 17" descr="Uma imagem contendo foto, parede, interior, texto&#10;&#10;Descrição gerada automaticamente">
            <a:extLst>
              <a:ext uri="{FF2B5EF4-FFF2-40B4-BE49-F238E27FC236}">
                <a16:creationId xmlns:a16="http://schemas.microsoft.com/office/drawing/2014/main" id="{634AF969-3B12-49DA-9B81-533938814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6" b="4"/>
          <a:stretch/>
        </p:blipFill>
        <p:spPr>
          <a:xfrm>
            <a:off x="2270073" y="2770"/>
            <a:ext cx="2109205" cy="274668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F51B9A-2FD7-4642-9EC4-BABC69A0167E}"/>
              </a:ext>
            </a:extLst>
          </p:cNvPr>
          <p:cNvSpPr txBox="1"/>
          <p:nvPr/>
        </p:nvSpPr>
        <p:spPr>
          <a:xfrm>
            <a:off x="8714669" y="3096204"/>
            <a:ext cx="2100264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sentido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horário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César Guerra-</a:t>
            </a:r>
            <a:r>
              <a:rPr lang="en-US" dirty="0" err="1">
                <a:solidFill>
                  <a:srgbClr val="FFFFFF"/>
                </a:solidFill>
              </a:rPr>
              <a:t>Peixe</a:t>
            </a:r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Andrei Zhdanov,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Aram </a:t>
            </a:r>
            <a:r>
              <a:rPr lang="en-US" dirty="0" err="1">
                <a:solidFill>
                  <a:srgbClr val="FFFFFF"/>
                </a:solidFill>
              </a:rPr>
              <a:t>Khatchaturian</a:t>
            </a:r>
            <a:endParaRPr lang="en-US" dirty="0">
              <a:solidFill>
                <a:srgbClr val="FFFFFF"/>
              </a:solidFill>
            </a:endParaRP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rgbClr val="FFFFFF"/>
                </a:solidFill>
              </a:rPr>
              <a:t>e H-J </a:t>
            </a:r>
            <a:r>
              <a:rPr lang="en-US" dirty="0" err="1">
                <a:solidFill>
                  <a:srgbClr val="FFFFFF"/>
                </a:solidFill>
              </a:rPr>
              <a:t>Koellreutter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2" name="Imagem 11" descr="Uma imagem contendo homem, pessoa, foto, gravata&#10;&#10;Descrição gerada automaticamente">
            <a:extLst>
              <a:ext uri="{FF2B5EF4-FFF2-40B4-BE49-F238E27FC236}">
                <a16:creationId xmlns:a16="http://schemas.microsoft.com/office/drawing/2014/main" id="{DBBA6717-42A2-4010-BA29-4F90D2B397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7" r="24902" b="-1"/>
          <a:stretch/>
        </p:blipFill>
        <p:spPr>
          <a:xfrm>
            <a:off x="4540145" y="10"/>
            <a:ext cx="283364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15DA7E-77B8-471B-892C-57799650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Suíte para quarteto ou orquestra de cordas – maracatu (1949)</a:t>
            </a:r>
          </a:p>
        </p:txBody>
      </p:sp>
      <p:pic>
        <p:nvPicPr>
          <p:cNvPr id="6" name="Imagem 5" descr="Uma imagem contendo antena, objeto&#10;&#10;Descrição gerada automaticamente">
            <a:extLst>
              <a:ext uri="{FF2B5EF4-FFF2-40B4-BE49-F238E27FC236}">
                <a16:creationId xmlns:a16="http://schemas.microsoft.com/office/drawing/2014/main" id="{259F1A03-2194-4FFC-8234-5AF6952BC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" y="1171281"/>
            <a:ext cx="10921466" cy="2238900"/>
          </a:xfrm>
          <a:prstGeom prst="rect">
            <a:avLst/>
          </a:prstGeom>
        </p:spPr>
      </p:pic>
      <p:pic>
        <p:nvPicPr>
          <p:cNvPr id="7" name="maracatu">
            <a:hlinkClick r:id="" action="ppaction://media"/>
            <a:extLst>
              <a:ext uri="{FF2B5EF4-FFF2-40B4-BE49-F238E27FC236}">
                <a16:creationId xmlns:a16="http://schemas.microsoft.com/office/drawing/2014/main" id="{EC342A05-4403-414E-8EB1-12980F219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187" y="2446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antena&#10;&#10;Descrição gerada automaticamente">
            <a:extLst>
              <a:ext uri="{FF2B5EF4-FFF2-40B4-BE49-F238E27FC236}">
                <a16:creationId xmlns:a16="http://schemas.microsoft.com/office/drawing/2014/main" id="{02887DAC-A107-4B2B-AE56-BE6408430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964" y="629209"/>
            <a:ext cx="10653712" cy="59774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4BCE83-7EB9-4E0F-868E-C8EEBCDC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4" y="295273"/>
            <a:ext cx="7307516" cy="535495"/>
          </a:xfrm>
        </p:spPr>
        <p:txBody>
          <a:bodyPr>
            <a:normAutofit fontScale="90000"/>
          </a:bodyPr>
          <a:lstStyle/>
          <a:p>
            <a:r>
              <a:rPr lang="pt-BR" dirty="0"/>
              <a:t>Suíte para piano n</a:t>
            </a:r>
            <a:r>
              <a:rPr lang="pt-BR" baseline="30000" dirty="0"/>
              <a:t>o</a:t>
            </a:r>
            <a:r>
              <a:rPr lang="pt-BR" dirty="0"/>
              <a:t> 2 – pedinte (1955)</a:t>
            </a:r>
          </a:p>
        </p:txBody>
      </p:sp>
      <p:pic>
        <p:nvPicPr>
          <p:cNvPr id="5" name="pedinte">
            <a:hlinkClick r:id="" action="ppaction://media"/>
            <a:extLst>
              <a:ext uri="{FF2B5EF4-FFF2-40B4-BE49-F238E27FC236}">
                <a16:creationId xmlns:a16="http://schemas.microsoft.com/office/drawing/2014/main" id="{4DEE1CD8-1BEC-44D8-BC13-9A71E92B3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1404" y="10872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9D8F9-73C9-451A-AC88-B3A0981C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Politonalidade</a:t>
            </a:r>
            <a:r>
              <a:rPr lang="en-US" sz="2000" dirty="0"/>
              <a:t> e </a:t>
            </a:r>
            <a:r>
              <a:rPr lang="en-US" sz="2000" dirty="0" err="1"/>
              <a:t>nacionalidade</a:t>
            </a:r>
            <a:endParaRPr lang="en-US" sz="2000" dirty="0"/>
          </a:p>
        </p:txBody>
      </p:sp>
      <p:pic>
        <p:nvPicPr>
          <p:cNvPr id="6" name="Espaço Reservado para Imagem 5" descr="Uma imagem contendo ao ar livre, árvore, foto, chão&#10;&#10;Descrição gerada automaticamente">
            <a:extLst>
              <a:ext uri="{FF2B5EF4-FFF2-40B4-BE49-F238E27FC236}">
                <a16:creationId xmlns:a16="http://schemas.microsoft.com/office/drawing/2014/main" id="{430310C3-0AD9-4E96-9CEB-30D6501953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9437" b="9437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F3C37A7-4A94-427E-8777-BCCE16F20EE7}"/>
              </a:ext>
            </a:extLst>
          </p:cNvPr>
          <p:cNvSpPr txBox="1"/>
          <p:nvPr/>
        </p:nvSpPr>
        <p:spPr>
          <a:xfrm>
            <a:off x="6122239" y="6457246"/>
            <a:ext cx="46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Paul Claudel, Darius Milhaud e Henri Hoppeno</a:t>
            </a:r>
            <a:endParaRPr lang="pt-BR" dirty="0"/>
          </a:p>
        </p:txBody>
      </p:sp>
      <p:pic>
        <p:nvPicPr>
          <p:cNvPr id="9" name="Imagem 8" descr="Uma imagem contendo texto, livro, foto, edifício&#10;&#10;Descrição gerada automaticamente">
            <a:extLst>
              <a:ext uri="{FF2B5EF4-FFF2-40B4-BE49-F238E27FC236}">
                <a16:creationId xmlns:a16="http://schemas.microsoft.com/office/drawing/2014/main" id="{2E1CFE2F-F1F1-4BB7-BE60-13927325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0" y="3250096"/>
            <a:ext cx="3050787" cy="30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DB0A6-5F8F-4F79-8ABC-8F32DBEC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345" y="911730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/>
              <a:t>obrigado</a:t>
            </a:r>
            <a:endParaRPr lang="en-US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33BBBA-5DD5-4676-9E40-4BC2AD3B6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33345" y="2607169"/>
            <a:ext cx="5925310" cy="32552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Frederico Barros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fredericobarros.com/</a:t>
            </a:r>
            <a:r>
              <a:rPr lang="en-US" sz="2400" dirty="0" err="1">
                <a:solidFill>
                  <a:schemeClr val="bg1"/>
                </a:solidFill>
              </a:rPr>
              <a:t>contato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Imagem 7" descr="Uma imagem contendo bola de sinuca&#10;&#10;Descrição gerada automaticamente">
            <a:extLst>
              <a:ext uri="{FF2B5EF4-FFF2-40B4-BE49-F238E27FC236}">
                <a16:creationId xmlns:a16="http://schemas.microsoft.com/office/drawing/2014/main" id="{16015F2F-6869-477A-99B7-CE81FAB6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6235231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321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224</Words>
  <Application>Microsoft Office PowerPoint</Application>
  <PresentationFormat>Widescreen</PresentationFormat>
  <Paragraphs>124</Paragraphs>
  <Slides>6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Pacote</vt:lpstr>
      <vt:lpstr>Coerência, modernismo e nacionalismo</vt:lpstr>
      <vt:lpstr>Dodecafonismo e progressismo</vt:lpstr>
      <vt:lpstr>Suíte para quarteto ou orquestra de cordas – maracatu (1949)</vt:lpstr>
      <vt:lpstr>Suíte para piano no 2 – pedinte (1955)</vt:lpstr>
      <vt:lpstr>Politonalidade e nacionalidade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Coerência, modernismo e nacionalismo</dc:title>
  <dc:creator>Frederico Barros</dc:creator>
  <cp:lastModifiedBy>Frederico Barros</cp:lastModifiedBy>
  <cp:revision>1</cp:revision>
  <dcterms:created xsi:type="dcterms:W3CDTF">2019-08-14T02:07:54Z</dcterms:created>
  <dcterms:modified xsi:type="dcterms:W3CDTF">2019-08-14T02:13:20Z</dcterms:modified>
</cp:coreProperties>
</file>